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7"/>
  </p:notesMasterIdLst>
  <p:sldIdLst>
    <p:sldId id="256" r:id="rId2"/>
    <p:sldId id="257" r:id="rId3"/>
    <p:sldId id="260" r:id="rId4"/>
    <p:sldId id="259" r:id="rId5"/>
    <p:sldId id="274" r:id="rId6"/>
    <p:sldId id="258" r:id="rId7"/>
    <p:sldId id="290" r:id="rId8"/>
    <p:sldId id="304" r:id="rId9"/>
    <p:sldId id="305" r:id="rId10"/>
    <p:sldId id="291" r:id="rId11"/>
    <p:sldId id="264" r:id="rId12"/>
    <p:sldId id="292" r:id="rId13"/>
    <p:sldId id="303" r:id="rId14"/>
    <p:sldId id="293" r:id="rId15"/>
    <p:sldId id="276" r:id="rId16"/>
    <p:sldId id="294" r:id="rId17"/>
    <p:sldId id="295" r:id="rId18"/>
    <p:sldId id="296" r:id="rId19"/>
    <p:sldId id="297" r:id="rId20"/>
    <p:sldId id="301" r:id="rId21"/>
    <p:sldId id="298" r:id="rId22"/>
    <p:sldId id="300" r:id="rId23"/>
    <p:sldId id="270" r:id="rId24"/>
    <p:sldId id="289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C8092B-2A46-45DF-AC22-9845B959D326}" v="135" dt="2021-06-01T16:59:55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95" autoAdjust="0"/>
  </p:normalViewPr>
  <p:slideViewPr>
    <p:cSldViewPr snapToGrid="0" snapToObjects="1">
      <p:cViewPr>
        <p:scale>
          <a:sx n="70" d="100"/>
          <a:sy n="70" d="100"/>
        </p:scale>
        <p:origin x="2168" y="1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Brock" clId="Web-{BFC8092B-2A46-45DF-AC22-9845B959D326}"/>
    <pc:docChg chg="delSld modSld">
      <pc:chgData name="Rebecca Brock" userId="" providerId="" clId="Web-{BFC8092B-2A46-45DF-AC22-9845B959D326}" dt="2021-06-01T16:59:53.572" v="65" actId="20577"/>
      <pc:docMkLst>
        <pc:docMk/>
      </pc:docMkLst>
      <pc:sldChg chg="modSp">
        <pc:chgData name="Rebecca Brock" userId="" providerId="" clId="Web-{BFC8092B-2A46-45DF-AC22-9845B959D326}" dt="2021-06-01T16:54:48.680" v="45" actId="20577"/>
        <pc:sldMkLst>
          <pc:docMk/>
          <pc:sldMk cId="2913106692" sldId="257"/>
        </pc:sldMkLst>
        <pc:spChg chg="mod">
          <ac:chgData name="Rebecca Brock" userId="" providerId="" clId="Web-{BFC8092B-2A46-45DF-AC22-9845B959D326}" dt="2021-06-01T16:54:48.680" v="45" actId="20577"/>
          <ac:spMkLst>
            <pc:docMk/>
            <pc:sldMk cId="2913106692" sldId="257"/>
            <ac:spMk id="3" creationId="{00000000-0000-0000-0000-000000000000}"/>
          </ac:spMkLst>
        </pc:spChg>
      </pc:sldChg>
      <pc:sldChg chg="modSp">
        <pc:chgData name="Rebecca Brock" userId="" providerId="" clId="Web-{BFC8092B-2A46-45DF-AC22-9845B959D326}" dt="2021-06-01T16:56:19.576" v="59" actId="20577"/>
        <pc:sldMkLst>
          <pc:docMk/>
          <pc:sldMk cId="3015692665" sldId="258"/>
        </pc:sldMkLst>
        <pc:spChg chg="mod">
          <ac:chgData name="Rebecca Brock" userId="" providerId="" clId="Web-{BFC8092B-2A46-45DF-AC22-9845B959D326}" dt="2021-06-01T16:56:19.576" v="59" actId="20577"/>
          <ac:spMkLst>
            <pc:docMk/>
            <pc:sldMk cId="3015692665" sldId="258"/>
            <ac:spMk id="2" creationId="{00000000-0000-0000-0000-000000000000}"/>
          </ac:spMkLst>
        </pc:spChg>
      </pc:sldChg>
      <pc:sldChg chg="del">
        <pc:chgData name="Rebecca Brock" userId="" providerId="" clId="Web-{BFC8092B-2A46-45DF-AC22-9845B959D326}" dt="2021-06-01T16:55:59.184" v="46"/>
        <pc:sldMkLst>
          <pc:docMk/>
          <pc:sldMk cId="3315716712" sldId="275"/>
        </pc:sldMkLst>
      </pc:sldChg>
      <pc:sldChg chg="modSp">
        <pc:chgData name="Rebecca Brock" userId="" providerId="" clId="Web-{BFC8092B-2A46-45DF-AC22-9845B959D326}" dt="2021-06-01T16:57:17.329" v="61" actId="20577"/>
        <pc:sldMkLst>
          <pc:docMk/>
          <pc:sldMk cId="3463104357" sldId="283"/>
        </pc:sldMkLst>
        <pc:spChg chg="mod">
          <ac:chgData name="Rebecca Brock" userId="" providerId="" clId="Web-{BFC8092B-2A46-45DF-AC22-9845B959D326}" dt="2021-06-01T16:57:17.329" v="61" actId="20577"/>
          <ac:spMkLst>
            <pc:docMk/>
            <pc:sldMk cId="3463104357" sldId="283"/>
            <ac:spMk id="3" creationId="{00000000-0000-0000-0000-000000000000}"/>
          </ac:spMkLst>
        </pc:spChg>
      </pc:sldChg>
      <pc:sldChg chg="addSp delSp modSp">
        <pc:chgData name="Rebecca Brock" userId="" providerId="" clId="Web-{BFC8092B-2A46-45DF-AC22-9845B959D326}" dt="2021-06-01T16:59:53.572" v="65" actId="20577"/>
        <pc:sldMkLst>
          <pc:docMk/>
          <pc:sldMk cId="915630523" sldId="284"/>
        </pc:sldMkLst>
        <pc:spChg chg="mod">
          <ac:chgData name="Rebecca Brock" userId="" providerId="" clId="Web-{BFC8092B-2A46-45DF-AC22-9845B959D326}" dt="2021-06-01T16:59:53.572" v="65" actId="20577"/>
          <ac:spMkLst>
            <pc:docMk/>
            <pc:sldMk cId="915630523" sldId="284"/>
            <ac:spMk id="2" creationId="{00000000-0000-0000-0000-000000000000}"/>
          </ac:spMkLst>
        </pc:spChg>
        <pc:spChg chg="del">
          <ac:chgData name="Rebecca Brock" userId="" providerId="" clId="Web-{BFC8092B-2A46-45DF-AC22-9845B959D326}" dt="2021-06-01T16:59:27.117" v="62"/>
          <ac:spMkLst>
            <pc:docMk/>
            <pc:sldMk cId="915630523" sldId="284"/>
            <ac:spMk id="3" creationId="{00000000-0000-0000-0000-000000000000}"/>
          </ac:spMkLst>
        </pc:spChg>
        <pc:picChg chg="add">
          <ac:chgData name="Rebecca Brock" userId="" providerId="" clId="Web-{BFC8092B-2A46-45DF-AC22-9845B959D326}" dt="2021-06-01T16:59:35.165" v="63"/>
          <ac:picMkLst>
            <pc:docMk/>
            <pc:sldMk cId="915630523" sldId="284"/>
            <ac:picMk id="5" creationId="{00F30A8D-FD41-44B0-9880-4BA942716DE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5A6EF-02A4-494C-A2FB-A3863B2F5495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321D7-5436-5A41-B6E7-AD3A7C158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7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MaryAnn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321D7-5436-5A41-B6E7-AD3A7C1582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50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MaryAnn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321D7-5436-5A41-B6E7-AD3A7C158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333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MaryAnn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321D7-5436-5A41-B6E7-AD3A7C158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742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cs typeface="Calibri"/>
              </a:rPr>
              <a:t>Tammy</a:t>
            </a:r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321D7-5436-5A41-B6E7-AD3A7C158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133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Lyn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321D7-5436-5A41-B6E7-AD3A7C158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15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Lyn/MaryAnn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21D7-5436-5A41-B6E7-AD3A7C15824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Lyn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321D7-5436-5A41-B6E7-AD3A7C158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70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MaryAnn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321D7-5436-5A41-B6E7-AD3A7C1582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76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MaryAnn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21D7-5436-5A41-B6E7-AD3A7C15824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32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MaryAnn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321D7-5436-5A41-B6E7-AD3A7C158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665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Lyn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321D7-5436-5A41-B6E7-AD3A7C15824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50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Lyn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321D7-5436-5A41-B6E7-AD3A7C15824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55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321D7-5436-5A41-B6E7-AD3A7C15824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49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MaryAnn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321D7-5436-5A41-B6E7-AD3A7C158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13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56982-5C93-6F41-A6F3-C93C59BF38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1212" y="1815774"/>
            <a:ext cx="5943601" cy="1398073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AF116-0BDC-E145-86DE-A48EDD8F73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1212" y="3254188"/>
            <a:ext cx="5943600" cy="1729762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348" y="2485964"/>
            <a:ext cx="5181000" cy="1915105"/>
          </a:xfrm>
          <a:prstGeom prst="rect">
            <a:avLst/>
          </a:prstGeom>
        </p:spPr>
      </p:pic>
      <p:sp>
        <p:nvSpPr>
          <p:cNvPr id="5" name="Date Placeholder 4"/>
          <p:cNvSpPr txBox="1">
            <a:spLocks/>
          </p:cNvSpPr>
          <p:nvPr userDrawn="1"/>
        </p:nvSpPr>
        <p:spPr>
          <a:xfrm>
            <a:off x="1057365" y="6464901"/>
            <a:ext cx="988875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en-US" sz="105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tx1"/>
                </a:solidFill>
              </a:rPr>
              <a:t>This material is funded through a joint agreement among the USDA/FNS, CDSS CalFresh Healthy Living Section, UC Davis and the UC Cooperative Extension (UCCE). These institutions are equal opportunity providers and employers. CalFresh Food provides assistance to low-income households and can help buy nutritious foods for better health. For information, call 1-877-847-3663.</a:t>
            </a:r>
          </a:p>
        </p:txBody>
      </p:sp>
    </p:spTree>
    <p:extLst>
      <p:ext uri="{BB962C8B-B14F-4D97-AF65-F5344CB8AC3E}">
        <p14:creationId xmlns:p14="http://schemas.microsoft.com/office/powerpoint/2010/main" val="261945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41E5-076F-8D4B-92B4-D241805E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3A329-70DF-0C4E-BAE2-15B913A5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CCB9-FC1C-3E49-9D3C-F6042EA47075}" type="datetimeFigureOut">
              <a:rPr lang="en-US" smtClean="0"/>
              <a:t>7/16/2021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8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8147C-36C3-F04F-9C0F-DD0767E9D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5773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F3C37-41DF-994C-9AF5-14B428DF6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6273"/>
            <a:ext cx="10515600" cy="3418728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6140886"/>
            <a:ext cx="2086495" cy="771252"/>
          </a:xfrm>
          <a:prstGeom prst="rect">
            <a:avLst/>
          </a:prstGeom>
        </p:spPr>
      </p:pic>
      <p:sp>
        <p:nvSpPr>
          <p:cNvPr id="5" name="Date Placeholder 4"/>
          <p:cNvSpPr txBox="1">
            <a:spLocks/>
          </p:cNvSpPr>
          <p:nvPr userDrawn="1"/>
        </p:nvSpPr>
        <p:spPr>
          <a:xfrm>
            <a:off x="2152997" y="6356350"/>
            <a:ext cx="988875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en-US" sz="105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tx1"/>
                </a:solidFill>
              </a:rPr>
              <a:t>This material was funded by USDA's Supplemental Nutrition Program - SNAP, known in California as CalFresh (formerly food stamps). These institutions are equal opportunity providers and employers. CalFresh provides assistance to low-income households and can help buy nutritious foods for better health. For CalFresh information, call 1-877-847-3663.</a:t>
            </a:r>
          </a:p>
        </p:txBody>
      </p:sp>
    </p:spTree>
    <p:extLst>
      <p:ext uri="{BB962C8B-B14F-4D97-AF65-F5344CB8AC3E}">
        <p14:creationId xmlns:p14="http://schemas.microsoft.com/office/powerpoint/2010/main" val="201987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3F9DE-87FE-FB46-8860-C49CFF64C7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7350" y="3147319"/>
            <a:ext cx="10515600" cy="251941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CE7B27-1794-A142-9B7B-4002F3F8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50" y="1629149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6140886"/>
            <a:ext cx="2086495" cy="771252"/>
          </a:xfrm>
          <a:prstGeom prst="rect">
            <a:avLst/>
          </a:prstGeom>
        </p:spPr>
      </p:pic>
      <p:sp>
        <p:nvSpPr>
          <p:cNvPr id="6" name="Date Placeholder 4"/>
          <p:cNvSpPr txBox="1">
            <a:spLocks/>
          </p:cNvSpPr>
          <p:nvPr userDrawn="1"/>
        </p:nvSpPr>
        <p:spPr>
          <a:xfrm>
            <a:off x="2152997" y="6356350"/>
            <a:ext cx="988875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en-US" sz="105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tx1"/>
                </a:solidFill>
              </a:rPr>
              <a:t>This material was funded by USDA's Supplemental Nutrition Program - SNAP, known in California as CalFresh (formerly food stamps). These institutions are equal opportunity providers and employers. CalFresh provides assistance to low-income households and can help buy nutritious foods for better health. For CalFresh information, call 1-877-847-3663.</a:t>
            </a:r>
          </a:p>
        </p:txBody>
      </p:sp>
    </p:spTree>
    <p:extLst>
      <p:ext uri="{BB962C8B-B14F-4D97-AF65-F5344CB8AC3E}">
        <p14:creationId xmlns:p14="http://schemas.microsoft.com/office/powerpoint/2010/main" val="319283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92A4-83CC-8B4C-A663-FA17E661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1642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FDA6-F2B2-A64F-862D-351D31551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02142"/>
            <a:ext cx="5266765" cy="3566646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3308A-C55F-474C-872B-9C8FC7DDF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202142"/>
            <a:ext cx="5266765" cy="3566646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6140886"/>
            <a:ext cx="2086495" cy="771252"/>
          </a:xfrm>
          <a:prstGeom prst="rect">
            <a:avLst/>
          </a:prstGeom>
        </p:spPr>
      </p:pic>
      <p:sp>
        <p:nvSpPr>
          <p:cNvPr id="6" name="Date Placeholder 4"/>
          <p:cNvSpPr txBox="1">
            <a:spLocks/>
          </p:cNvSpPr>
          <p:nvPr userDrawn="1"/>
        </p:nvSpPr>
        <p:spPr>
          <a:xfrm>
            <a:off x="2152997" y="6356350"/>
            <a:ext cx="988875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en-US" sz="105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tx1"/>
                </a:solidFill>
              </a:rPr>
              <a:t>This material was funded by USDA's Supplemental Nutrition Program - SNAP, known in California as CalFresh (formerly food stamps). These institutions are equal opportunity providers and employers. CalFresh provides assistance to low-income households and can help buy nutritious foods for better health. For CalFresh information, call 1-877-847-3663.</a:t>
            </a:r>
          </a:p>
        </p:txBody>
      </p:sp>
    </p:spTree>
    <p:extLst>
      <p:ext uri="{BB962C8B-B14F-4D97-AF65-F5344CB8AC3E}">
        <p14:creationId xmlns:p14="http://schemas.microsoft.com/office/powerpoint/2010/main" val="289523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7F51-FCA7-AE46-B223-8289B6C3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47165"/>
            <a:ext cx="10515600" cy="84352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4CF3A-CCF0-EE47-8A58-0812CB01F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40567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AA0C3-B0AB-014F-BE3C-A7B5A46CC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14358"/>
            <a:ext cx="5157787" cy="292753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48B726-9A83-E24A-94B3-ED82991C0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40567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899511-7609-C347-A5D0-76E60CA8E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14358"/>
            <a:ext cx="5183188" cy="292753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6140886"/>
            <a:ext cx="2086495" cy="771252"/>
          </a:xfrm>
          <a:prstGeom prst="rect">
            <a:avLst/>
          </a:prstGeom>
        </p:spPr>
      </p:pic>
      <p:sp>
        <p:nvSpPr>
          <p:cNvPr id="8" name="Date Placeholder 4"/>
          <p:cNvSpPr txBox="1">
            <a:spLocks/>
          </p:cNvSpPr>
          <p:nvPr userDrawn="1"/>
        </p:nvSpPr>
        <p:spPr>
          <a:xfrm>
            <a:off x="2152997" y="6356350"/>
            <a:ext cx="988875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en-US" sz="105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tx1"/>
                </a:solidFill>
              </a:rPr>
              <a:t>This material was funded by USDA's Supplemental Nutrition Program - SNAP, known in California as CalFresh (formerly food stamps). These institutions are equal opportunity providers and employers. CalFresh provides assistance to low-income households and can help buy nutritious foods for better health. For CalFresh information, call 1-877-847-3663.</a:t>
            </a:r>
          </a:p>
        </p:txBody>
      </p:sp>
    </p:spTree>
    <p:extLst>
      <p:ext uri="{BB962C8B-B14F-4D97-AF65-F5344CB8AC3E}">
        <p14:creationId xmlns:p14="http://schemas.microsoft.com/office/powerpoint/2010/main" val="247251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CBCEB8-5E5A-4348-8DA1-E45ED0AD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9077"/>
            <a:ext cx="12183035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 title="CalFresh Healthy Living"/>
          <p:cNvSpPr/>
          <p:nvPr userDrawn="1"/>
        </p:nvSpPr>
        <p:spPr>
          <a:xfrm>
            <a:off x="230909" y="6040581"/>
            <a:ext cx="1228436" cy="68810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33693" y="6252520"/>
            <a:ext cx="9332723" cy="478670"/>
          </a:xfrm>
        </p:spPr>
        <p:txBody>
          <a:bodyPr/>
          <a:lstStyle>
            <a:lvl1pPr>
              <a:defRPr lang="en-US" sz="900" b="0" i="1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This material was funded by USDA's Supplemental Nutrition Program - SNAP, known in California as CalFresh (formerly food stamps). These institutions are equal opportunity providers and employers. CalFresh provides assistance to low-income households and can help buy nutritious foods for better health. For CalFresh information, call 1-877-847-3663.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203" y="6252066"/>
            <a:ext cx="2540049" cy="52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0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6140886"/>
            <a:ext cx="2086495" cy="771252"/>
          </a:xfrm>
          <a:prstGeom prst="rect">
            <a:avLst/>
          </a:prstGeom>
        </p:spPr>
      </p:pic>
      <p:sp>
        <p:nvSpPr>
          <p:cNvPr id="3" name="Date Placeholder 4"/>
          <p:cNvSpPr txBox="1">
            <a:spLocks/>
          </p:cNvSpPr>
          <p:nvPr userDrawn="1"/>
        </p:nvSpPr>
        <p:spPr>
          <a:xfrm>
            <a:off x="2152997" y="6356350"/>
            <a:ext cx="988875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en-US" sz="105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tx1"/>
                </a:solidFill>
              </a:rPr>
              <a:t>This material was funded by USDA's Supplemental Nutrition Program - SNAP, known in California as CalFresh (formerly food stamps). These institutions are equal opportunity providers and employers. CalFresh provides assistance to low-income households and can help buy nutritious foods for better health. For CalFresh information, call 1-877-847-3663.</a:t>
            </a:r>
          </a:p>
        </p:txBody>
      </p:sp>
    </p:spTree>
    <p:extLst>
      <p:ext uri="{BB962C8B-B14F-4D97-AF65-F5344CB8AC3E}">
        <p14:creationId xmlns:p14="http://schemas.microsoft.com/office/powerpoint/2010/main" val="89807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726C-6E80-6E44-B452-CC96DC5A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47EA3-7870-5243-94FC-DDDB4D8FD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7F1C8-C044-9641-AC6E-02662259B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0128"/>
            <a:ext cx="3932237" cy="348885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6140886"/>
            <a:ext cx="2086495" cy="771252"/>
          </a:xfrm>
          <a:prstGeom prst="rect">
            <a:avLst/>
          </a:prstGeom>
        </p:spPr>
      </p:pic>
      <p:sp>
        <p:nvSpPr>
          <p:cNvPr id="6" name="Date Placeholder 4"/>
          <p:cNvSpPr txBox="1">
            <a:spLocks/>
          </p:cNvSpPr>
          <p:nvPr userDrawn="1"/>
        </p:nvSpPr>
        <p:spPr>
          <a:xfrm>
            <a:off x="2152997" y="6356350"/>
            <a:ext cx="988875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en-US" sz="105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tx1"/>
                </a:solidFill>
              </a:rPr>
              <a:t>This material was funded by USDA's Supplemental Nutrition Program - SNAP, known in California as CalFresh (formerly food stamps). These institutions are equal opportunity providers and employers. CalFresh provides assistance to low-income households and can help buy nutritious foods for better health. For CalFresh information, call 1-877-847-3663.</a:t>
            </a:r>
          </a:p>
        </p:txBody>
      </p:sp>
    </p:spTree>
    <p:extLst>
      <p:ext uri="{BB962C8B-B14F-4D97-AF65-F5344CB8AC3E}">
        <p14:creationId xmlns:p14="http://schemas.microsoft.com/office/powerpoint/2010/main" val="2083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C238-616B-FF4B-A128-475D282CF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D84FD-1DAA-5444-AF9A-7DD4235AE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F0925-E9E4-F942-9977-B5E123B82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6682"/>
            <a:ext cx="3932237" cy="35023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6140886"/>
            <a:ext cx="2086495" cy="771252"/>
          </a:xfrm>
          <a:prstGeom prst="rect">
            <a:avLst/>
          </a:prstGeom>
        </p:spPr>
      </p:pic>
      <p:sp>
        <p:nvSpPr>
          <p:cNvPr id="6" name="Date Placeholder 4"/>
          <p:cNvSpPr txBox="1">
            <a:spLocks/>
          </p:cNvSpPr>
          <p:nvPr userDrawn="1"/>
        </p:nvSpPr>
        <p:spPr>
          <a:xfrm>
            <a:off x="2152997" y="6356350"/>
            <a:ext cx="988875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en-US" sz="105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tx1"/>
                </a:solidFill>
              </a:rPr>
              <a:t>This material was funded by USDA's Supplemental Nutrition Program - SNAP, known in California as CalFresh (formerly food stamps). These institutions are equal opportunity providers and employers. CalFresh provides assistance to low-income households and can help buy nutritious foods for better health. For CalFresh information, call 1-877-847-3663.</a:t>
            </a:r>
          </a:p>
        </p:txBody>
      </p:sp>
    </p:spTree>
    <p:extLst>
      <p:ext uri="{BB962C8B-B14F-4D97-AF65-F5344CB8AC3E}">
        <p14:creationId xmlns:p14="http://schemas.microsoft.com/office/powerpoint/2010/main" val="138967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2A71E6-C873-FA46-97EE-2A2A7155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1A97D-9240-514F-85B0-576EB466E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A8A85-CFA3-0F4E-A04E-4B2A4511E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8CCB9-FC1C-3E49-9D3C-F6042EA47075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61676-7907-3A4D-ACB8-0C80DF594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7FF5B-B4D1-8C47-8957-E736B2595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1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ucdavis.box.com/s/q4292293su08ozvlg4z50zcbl98eysq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824497" y="3853543"/>
            <a:ext cx="5943601" cy="7754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/>
              <a:t>Advisor &amp; Supervisor Call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July 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2021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40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Questions</a:t>
            </a:r>
            <a:endParaRPr lang="en-US" dirty="0"/>
          </a:p>
        </p:txBody>
      </p:sp>
      <p:pic>
        <p:nvPicPr>
          <p:cNvPr id="5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00F30A8D-FD41-44B0-9880-4BA94271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324" y="1266645"/>
            <a:ext cx="4914180" cy="492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CFHL, UC Workgroups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Workgroups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59352" y="2191436"/>
            <a:ext cx="2475738" cy="3566646"/>
          </a:xfrm>
        </p:spPr>
        <p:txBody>
          <a:bodyPr>
            <a:normAutofit/>
          </a:bodyPr>
          <a:lstStyle/>
          <a:p>
            <a:r>
              <a:rPr lang="en-US" dirty="0"/>
              <a:t>Evaluation</a:t>
            </a:r>
          </a:p>
          <a:p>
            <a:r>
              <a:rPr lang="en-US" dirty="0"/>
              <a:t>Gardens</a:t>
            </a:r>
          </a:p>
          <a:p>
            <a:r>
              <a:rPr lang="en-US" dirty="0" smtClean="0"/>
              <a:t>SLM</a:t>
            </a:r>
          </a:p>
          <a:p>
            <a:r>
              <a:rPr lang="en-US" dirty="0" smtClean="0"/>
              <a:t>ECE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35091" y="2202142"/>
            <a:ext cx="5547359" cy="3566646"/>
          </a:xfrm>
        </p:spPr>
        <p:txBody>
          <a:bodyPr>
            <a:normAutofit/>
          </a:bodyPr>
          <a:lstStyle/>
          <a:p>
            <a:r>
              <a:rPr lang="en-US" dirty="0" smtClean="0"/>
              <a:t>Social Media &amp; Messaging</a:t>
            </a:r>
            <a:endParaRPr lang="en-US" dirty="0"/>
          </a:p>
          <a:p>
            <a:r>
              <a:rPr lang="en-US" dirty="0"/>
              <a:t>Promotional </a:t>
            </a:r>
            <a:r>
              <a:rPr lang="en-US" dirty="0" smtClean="0"/>
              <a:t>Materials</a:t>
            </a:r>
          </a:p>
          <a:p>
            <a:r>
              <a:rPr lang="en-US" dirty="0"/>
              <a:t>Educator Self-Assessment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Operation fre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8" y="2335745"/>
            <a:ext cx="3173986" cy="317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Workgroups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296273"/>
            <a:ext cx="6350000" cy="3418728"/>
          </a:xfrm>
        </p:spPr>
        <p:txBody>
          <a:bodyPr/>
          <a:lstStyle/>
          <a:p>
            <a:r>
              <a:rPr lang="en-US" dirty="0" smtClean="0"/>
              <a:t>Parent Engagement </a:t>
            </a:r>
            <a:r>
              <a:rPr lang="en-US" dirty="0" smtClean="0">
                <a:sym typeface="Wingdings" panose="05000000000000000000" pitchFamily="2" charset="2"/>
              </a:rPr>
              <a:t> Adult/Community Engagement</a:t>
            </a:r>
          </a:p>
          <a:p>
            <a:r>
              <a:rPr lang="en-US" dirty="0" smtClean="0"/>
              <a:t>Schools </a:t>
            </a:r>
            <a:r>
              <a:rPr lang="en-US" dirty="0"/>
              <a:t>(K-12</a:t>
            </a:r>
            <a:r>
              <a:rPr lang="en-US" dirty="0" smtClean="0"/>
              <a:t>)  </a:t>
            </a:r>
            <a:r>
              <a:rPr lang="en-US" dirty="0" smtClean="0">
                <a:sym typeface="Wingdings" panose="05000000000000000000" pitchFamily="2" charset="2"/>
              </a:rPr>
              <a:t> Extender </a:t>
            </a:r>
            <a:endParaRPr lang="en-US" dirty="0"/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0" y="1126264"/>
            <a:ext cx="3966435" cy="39664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0150" y="5250972"/>
            <a:ext cx="4559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&lt;div&gt;Icons made by &lt;a href="https://www.flaticon.com/authors/smashicons" title="Smashicons"&gt;Smashicons&lt;/a&gt; from &lt;a href="https://www.flaticon.com/" title="Flaticon"&gt;www.flaticon.com&lt;/a&gt;&lt;/div&gt;</a:t>
            </a:r>
          </a:p>
        </p:txBody>
      </p:sp>
    </p:spTree>
    <p:extLst>
      <p:ext uri="{BB962C8B-B14F-4D97-AF65-F5344CB8AC3E}">
        <p14:creationId xmlns:p14="http://schemas.microsoft.com/office/powerpoint/2010/main" val="2034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25" y="2355849"/>
            <a:ext cx="5111750" cy="3407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345867"/>
            <a:ext cx="10515600" cy="1325563"/>
          </a:xfrm>
        </p:spPr>
        <p:txBody>
          <a:bodyPr/>
          <a:lstStyle/>
          <a:p>
            <a:r>
              <a:rPr lang="en-US" dirty="0" smtClean="0"/>
              <a:t>New Workgroup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29992"/>
            <a:ext cx="10744200" cy="3566646"/>
          </a:xfrm>
        </p:spPr>
        <p:txBody>
          <a:bodyPr/>
          <a:lstStyle/>
          <a:p>
            <a:r>
              <a:rPr lang="en-US" dirty="0" smtClean="0"/>
              <a:t>Supervisor/Manager/Advisor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81450" y="5563627"/>
            <a:ext cx="4718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&lt;a href='https://www.freepik.com/vectors/people'&gt;People vector created by pikisuperstar - www.freepik.com&lt;/a&gt;</a:t>
            </a:r>
          </a:p>
        </p:txBody>
      </p:sp>
    </p:spTree>
    <p:extLst>
      <p:ext uri="{BB962C8B-B14F-4D97-AF65-F5344CB8AC3E}">
        <p14:creationId xmlns:p14="http://schemas.microsoft.com/office/powerpoint/2010/main" val="25834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037" y="1968888"/>
            <a:ext cx="6105194" cy="29202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dirty="0" smtClean="0">
                <a:solidFill>
                  <a:srgbClr val="FFFFFF"/>
                </a:solidFill>
                <a:latin typeface="+mj-lt"/>
                <a:cs typeface="+mj-cs"/>
              </a:rPr>
              <a:t>Are we missing anything?</a:t>
            </a:r>
            <a:br>
              <a:rPr lang="en-US" sz="4700" dirty="0" smtClean="0">
                <a:solidFill>
                  <a:srgbClr val="FFFFFF"/>
                </a:solidFill>
                <a:latin typeface="+mj-lt"/>
                <a:cs typeface="+mj-cs"/>
              </a:rPr>
            </a:br>
            <a:endParaRPr lang="en-US" sz="4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Workgroup Roles &amp;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Chair:</a:t>
            </a:r>
            <a:r>
              <a:rPr lang="en-US" dirty="0" smtClean="0"/>
              <a:t> facilitates meetings, develops agendas, ensures group is on-track to meet deliverables</a:t>
            </a:r>
          </a:p>
          <a:p>
            <a:r>
              <a:rPr lang="en-US" b="1" dirty="0" smtClean="0"/>
              <a:t>Note Taker: </a:t>
            </a:r>
            <a:r>
              <a:rPr lang="en-US" dirty="0" smtClean="0"/>
              <a:t>takes detailed minutes from meeting, captures action items, shares notes with group</a:t>
            </a:r>
          </a:p>
          <a:p>
            <a:r>
              <a:rPr lang="en-US" b="1" dirty="0" smtClean="0"/>
              <a:t>Meeting Scheduler: </a:t>
            </a:r>
            <a:r>
              <a:rPr lang="en-US" dirty="0" smtClean="0"/>
              <a:t>identifies times to meet, sends meeting invites</a:t>
            </a:r>
          </a:p>
          <a:p>
            <a:r>
              <a:rPr lang="en-US" b="1" dirty="0" smtClean="0"/>
              <a:t>Members: </a:t>
            </a:r>
            <a:r>
              <a:rPr lang="en-US" dirty="0" smtClean="0"/>
              <a:t>attend and actively participate in meetings, complete action items assigned to them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446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037" y="1968888"/>
            <a:ext cx="6105194" cy="29202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dirty="0" smtClean="0">
                <a:solidFill>
                  <a:srgbClr val="FFFFFF"/>
                </a:solidFill>
                <a:latin typeface="+mj-lt"/>
                <a:cs typeface="+mj-cs"/>
              </a:rPr>
              <a:t>Are there other roles we should specify?</a:t>
            </a:r>
            <a:r>
              <a:rPr lang="en-US" sz="4700" dirty="0" smtClean="0">
                <a:solidFill>
                  <a:srgbClr val="FFFFFF"/>
                </a:solidFill>
                <a:latin typeface="+mj-lt"/>
                <a:cs typeface="+mj-cs"/>
              </a:rPr>
              <a:t/>
            </a:r>
            <a:br>
              <a:rPr lang="en-US" sz="4700" dirty="0" smtClean="0">
                <a:solidFill>
                  <a:srgbClr val="FFFFFF"/>
                </a:solidFill>
                <a:latin typeface="+mj-lt"/>
                <a:cs typeface="+mj-cs"/>
              </a:rPr>
            </a:br>
            <a:endParaRPr lang="en-US" sz="4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Plan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1336"/>
            <a:ext cx="6943344" cy="3418728"/>
          </a:xfrm>
        </p:spPr>
        <p:txBody>
          <a:bodyPr>
            <a:normAutofit/>
          </a:bodyPr>
          <a:lstStyle/>
          <a:p>
            <a:r>
              <a:rPr lang="en-US" dirty="0" smtClean="0"/>
              <a:t>Purpose</a:t>
            </a:r>
          </a:p>
          <a:p>
            <a:r>
              <a:rPr lang="en-US" dirty="0" smtClean="0"/>
              <a:t>Roles &amp; responsibilities</a:t>
            </a:r>
          </a:p>
          <a:p>
            <a:r>
              <a:rPr lang="en-US" dirty="0" smtClean="0"/>
              <a:t>Meeting guidelines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Work plan table: task, person responsible, timeline, deliverable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49" y="1052800"/>
            <a:ext cx="3796995" cy="37969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18144" y="4849795"/>
            <a:ext cx="374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&lt;div&gt;Icons made by &lt;a href="https://www.freepik.com" title="Freepik"&gt;Freepik&lt;/a&gt; from &lt;a href="https://www.flaticon.com/" title="Flaticon"&gt;www.flaticon.com&lt;/a&gt;&lt;/div&gt;</a:t>
            </a:r>
          </a:p>
        </p:txBody>
      </p:sp>
    </p:spTree>
    <p:extLst>
      <p:ext uri="{BB962C8B-B14F-4D97-AF65-F5344CB8AC3E}">
        <p14:creationId xmlns:p14="http://schemas.microsoft.com/office/powerpoint/2010/main" val="3031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037" y="2133989"/>
            <a:ext cx="6105194" cy="29202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700" dirty="0" smtClean="0">
                <a:solidFill>
                  <a:srgbClr val="FFFFFF"/>
                </a:solidFill>
                <a:latin typeface="+mj-lt"/>
                <a:cs typeface="+mj-cs"/>
              </a:rPr>
              <a:t>What else needs to be included in the template to ensure the work plans are successful?</a:t>
            </a:r>
            <a:endParaRPr lang="en-US" sz="4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CE8B412-84F2-1E43-9F17-1E993DEE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Warm 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2110" y="1719636"/>
            <a:ext cx="5271689" cy="3296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Type Into the Chat Box…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could live the life of any historical figure, who would you </a:t>
            </a:r>
            <a:r>
              <a:rPr lang="en-US" dirty="0" smtClean="0"/>
              <a:t>choose, and why?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Re-Opening Workgroups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4" y="2222796"/>
            <a:ext cx="6698228" cy="3418728"/>
          </a:xfrm>
        </p:spPr>
        <p:txBody>
          <a:bodyPr/>
          <a:lstStyle/>
          <a:p>
            <a:r>
              <a:rPr lang="en-US" dirty="0" smtClean="0"/>
              <a:t>Updated Workgroup Sign-Up Sheet</a:t>
            </a:r>
          </a:p>
          <a:p>
            <a:pPr lvl="1"/>
            <a:r>
              <a:rPr lang="en-US" dirty="0" smtClean="0"/>
              <a:t>Staff work with supervisor to determine participation</a:t>
            </a:r>
          </a:p>
          <a:p>
            <a:r>
              <a:rPr lang="en-US" dirty="0" smtClean="0"/>
              <a:t>Launch workgroups in August</a:t>
            </a:r>
          </a:p>
          <a:p>
            <a:r>
              <a:rPr lang="en-US" dirty="0" smtClean="0"/>
              <a:t>Workgroups to build work plans by start of FFY22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99052" y="5700726"/>
            <a:ext cx="38348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&lt;a href='https://www.freepik.com/vectors/business'&gt;Business vector created by photoroyalty - www.freepik.com&lt;/a&gt;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908" y="1893628"/>
            <a:ext cx="3807098" cy="38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Check-In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553" y="2937281"/>
            <a:ext cx="6105194" cy="2265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Since the last call, have you heard any updates from your partners regarding program implementation?</a:t>
            </a:r>
            <a:endParaRPr lang="en-US" sz="4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E3446-3FFF-4B8E-AE95-CBAA6600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1941674"/>
            <a:ext cx="6105194" cy="29746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Arial"/>
                <a:cs typeface="Arial"/>
              </a:rPr>
              <a:t>What additional support can the State Office provide (or help to coordinate)?</a:t>
            </a:r>
            <a:endParaRPr lang="en-US" sz="4200" kern="1200" dirty="0">
              <a:solidFill>
                <a:srgbClr val="FFFFFF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90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Questions</a:t>
            </a:r>
            <a:endParaRPr lang="en-US" dirty="0"/>
          </a:p>
        </p:txBody>
      </p:sp>
      <p:pic>
        <p:nvPicPr>
          <p:cNvPr id="5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00F30A8D-FD41-44B0-9880-4BA942716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324" y="1266645"/>
            <a:ext cx="4914180" cy="492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C03F0-A533-41E0-AE11-8D686829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158348"/>
            <a:ext cx="10515600" cy="1325563"/>
          </a:xfrm>
        </p:spPr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661704"/>
            <a:ext cx="7604941" cy="405609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UC </a:t>
            </a:r>
            <a:r>
              <a:rPr lang="en-US" dirty="0"/>
              <a:t>ANR </a:t>
            </a:r>
            <a:r>
              <a:rPr lang="en-US" dirty="0" smtClean="0"/>
              <a:t>Q&amp;A </a:t>
            </a:r>
            <a:r>
              <a:rPr lang="en-US" dirty="0"/>
              <a:t>on Re-Opening </a:t>
            </a:r>
            <a:r>
              <a:rPr lang="en-US" dirty="0" smtClean="0"/>
              <a:t>Guidelines</a:t>
            </a:r>
            <a:endParaRPr lang="en-US" dirty="0"/>
          </a:p>
          <a:p>
            <a:pPr lvl="0"/>
            <a:r>
              <a:rPr lang="en-US" dirty="0" smtClean="0"/>
              <a:t>CFHL</a:t>
            </a:r>
            <a:r>
              <a:rPr lang="en-US" dirty="0"/>
              <a:t>, UC </a:t>
            </a:r>
            <a:r>
              <a:rPr lang="en-US" dirty="0" smtClean="0"/>
              <a:t>Resuming In-Person Activities </a:t>
            </a:r>
            <a:r>
              <a:rPr lang="en-US" dirty="0"/>
              <a:t>Guidance</a:t>
            </a:r>
          </a:p>
          <a:p>
            <a:pPr lvl="0"/>
            <a:r>
              <a:rPr lang="en-US" dirty="0" smtClean="0"/>
              <a:t>CFHL</a:t>
            </a:r>
            <a:r>
              <a:rPr lang="en-US" dirty="0"/>
              <a:t>, UC Workgroup Discussion and Next </a:t>
            </a:r>
            <a:r>
              <a:rPr lang="en-US" dirty="0" smtClean="0"/>
              <a:t>Steps</a:t>
            </a:r>
          </a:p>
          <a:p>
            <a:pPr lvl="0"/>
            <a:r>
              <a:rPr lang="en-US" dirty="0" smtClean="0"/>
              <a:t>Program Check-In</a:t>
            </a:r>
            <a:endParaRPr lang="en-US" dirty="0"/>
          </a:p>
        </p:txBody>
      </p:sp>
      <p:pic>
        <p:nvPicPr>
          <p:cNvPr id="2050" name="Picture 2" descr="Illustration of to-do list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0" t="9141" r="26479" b="7617"/>
          <a:stretch/>
        </p:blipFill>
        <p:spPr bwMode="auto">
          <a:xfrm>
            <a:off x="8632372" y="1436305"/>
            <a:ext cx="3243942" cy="39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1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1336"/>
            <a:ext cx="10515600" cy="34187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Understand and discuss UC ANR Re-Opening </a:t>
            </a:r>
            <a:r>
              <a:rPr lang="en-US" dirty="0" smtClean="0"/>
              <a:t>Guidelines</a:t>
            </a:r>
            <a:endParaRPr lang="en-US" dirty="0"/>
          </a:p>
          <a:p>
            <a:pPr lvl="0"/>
            <a:r>
              <a:rPr lang="en-US" dirty="0"/>
              <a:t>Identify and discuss </a:t>
            </a:r>
            <a:r>
              <a:rPr lang="en-US" dirty="0" smtClean="0"/>
              <a:t>updates </a:t>
            </a:r>
            <a:r>
              <a:rPr lang="en-US" dirty="0"/>
              <a:t>to the CFHL, UC </a:t>
            </a:r>
            <a:r>
              <a:rPr lang="en-US" dirty="0" smtClean="0"/>
              <a:t>Guidance for Resuming In-Person Activities</a:t>
            </a:r>
            <a:endParaRPr lang="en-US" dirty="0"/>
          </a:p>
          <a:p>
            <a:pPr lvl="0"/>
            <a:r>
              <a:rPr lang="en-US" dirty="0"/>
              <a:t>Explain the updates to the CFHL, UC Workgroups and discuss 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5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037" y="1968888"/>
            <a:ext cx="6105194" cy="29202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dirty="0">
                <a:solidFill>
                  <a:srgbClr val="FFFFFF"/>
                </a:solidFill>
                <a:latin typeface="+mj-lt"/>
                <a:cs typeface="+mj-cs"/>
              </a:rPr>
              <a:t>What are you hoping to accomplish through this meeting?</a:t>
            </a:r>
            <a:endParaRPr lang="en-US" sz="4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 ANR </a:t>
            </a:r>
            <a:r>
              <a:rPr lang="en-US" dirty="0" smtClean="0"/>
              <a:t>Reopening </a:t>
            </a:r>
            <a:r>
              <a:rPr lang="en-US" dirty="0" smtClean="0"/>
              <a:t>Guidelines Q&amp;A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Brian Oatman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" y="2409077"/>
            <a:ext cx="12082451" cy="1325563"/>
          </a:xfrm>
        </p:spPr>
        <p:txBody>
          <a:bodyPr/>
          <a:lstStyle/>
          <a:p>
            <a:r>
              <a:rPr lang="en-US" dirty="0" smtClean="0"/>
              <a:t>CFHL, UC </a:t>
            </a:r>
            <a:r>
              <a:rPr lang="en-US" dirty="0" smtClean="0"/>
              <a:t>Guidance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Resuming In-Person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" y="172991"/>
            <a:ext cx="10515600" cy="1325563"/>
          </a:xfrm>
        </p:spPr>
        <p:txBody>
          <a:bodyPr/>
          <a:lstStyle/>
          <a:p>
            <a:r>
              <a:rPr lang="en-US" dirty="0" smtClean="0"/>
              <a:t>Guidance for Resuming In-Person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848" y="1802496"/>
            <a:ext cx="7345680" cy="40405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Ensure partners agencies are aware of UC ANR and UCCE safety procedures.</a:t>
            </a:r>
          </a:p>
          <a:p>
            <a:r>
              <a:rPr lang="en-US" dirty="0" smtClean="0"/>
              <a:t>Staff should follow the more strict procedure</a:t>
            </a:r>
          </a:p>
          <a:p>
            <a:r>
              <a:rPr lang="en-US" dirty="0" smtClean="0"/>
              <a:t>Partner agencies are responsible for enforcing their safety standards</a:t>
            </a:r>
          </a:p>
          <a:p>
            <a:r>
              <a:rPr lang="en-US" dirty="0" smtClean="0"/>
              <a:t>Educators will wear masks when delivering lessons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07" y="1120004"/>
            <a:ext cx="4552627" cy="45526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02550" y="5624916"/>
            <a:ext cx="44894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&lt;div&gt;Icons made by &lt;a href="https://www.freepik.com" title="Freepik"&gt;Freepik&lt;/a&gt; from &lt;a href="https://www.flaticon.com/" title="Flaticon"&gt;www.flaticon.com&lt;/a&gt;&lt;/div&gt;</a:t>
            </a:r>
          </a:p>
        </p:txBody>
      </p:sp>
    </p:spTree>
    <p:extLst>
      <p:ext uri="{BB962C8B-B14F-4D97-AF65-F5344CB8AC3E}">
        <p14:creationId xmlns:p14="http://schemas.microsoft.com/office/powerpoint/2010/main" val="169902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Tastings and Recipe Demos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96" y="2161336"/>
            <a:ext cx="10716768" cy="39011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</a:t>
            </a:r>
            <a:r>
              <a:rPr lang="en-US" dirty="0"/>
              <a:t>Choose recipes with minimal preparation steps when </a:t>
            </a:r>
            <a:r>
              <a:rPr lang="en-US" dirty="0" smtClean="0"/>
              <a:t>possible</a:t>
            </a:r>
          </a:p>
          <a:p>
            <a:r>
              <a:rPr lang="en-US" dirty="0" smtClean="0"/>
              <a:t>Pre-portion </a:t>
            </a:r>
            <a:r>
              <a:rPr lang="en-US" dirty="0"/>
              <a:t>samples into covered portion cups when </a:t>
            </a:r>
            <a:r>
              <a:rPr lang="en-US" dirty="0" smtClean="0"/>
              <a:t>possible</a:t>
            </a:r>
          </a:p>
          <a:p>
            <a:r>
              <a:rPr lang="en-US" dirty="0" smtClean="0"/>
              <a:t>Distribute </a:t>
            </a:r>
            <a:r>
              <a:rPr lang="en-US" dirty="0"/>
              <a:t>samples without participant contact (maintain distancing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Document location: Box </a:t>
            </a:r>
            <a:r>
              <a:rPr lang="en-US" dirty="0" smtClean="0">
                <a:sym typeface="Wingdings" panose="05000000000000000000" pitchFamily="2" charset="2"/>
              </a:rPr>
              <a:t> SO COVID-19 Resources</a:t>
            </a:r>
            <a:r>
              <a:rPr lang="en-US" dirty="0" smtClean="0"/>
              <a:t> </a:t>
            </a:r>
            <a:r>
              <a:rPr lang="en-US" dirty="0">
                <a:hlinkClick r:id="rId2"/>
              </a:rPr>
              <a:t>https://ucdavis.box.com/s/q4292293su08ozvlg4z50zcbl98eysqx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Fresh_Color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F2A83"/>
      </a:accent1>
      <a:accent2>
        <a:srgbClr val="8AC43E"/>
      </a:accent2>
      <a:accent3>
        <a:srgbClr val="08934C"/>
      </a:accent3>
      <a:accent4>
        <a:srgbClr val="EA1F26"/>
      </a:accent4>
      <a:accent5>
        <a:srgbClr val="AE292F"/>
      </a:accent5>
      <a:accent6>
        <a:srgbClr val="2A378E"/>
      </a:accent6>
      <a:hlink>
        <a:srgbClr val="0357AB"/>
      </a:hlink>
      <a:folHlink>
        <a:srgbClr val="82456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CalFresh_Colors (1)</Template>
  <TotalTime>14380</TotalTime>
  <Words>606</Words>
  <Application>Microsoft Office PowerPoint</Application>
  <PresentationFormat>Widescreen</PresentationFormat>
  <Paragraphs>99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CalFresh_Colors</vt:lpstr>
      <vt:lpstr>Advisor &amp; Supervisor Call  July 20th 2021</vt:lpstr>
      <vt:lpstr>Warm Up Activity</vt:lpstr>
      <vt:lpstr>Today’s Agenda</vt:lpstr>
      <vt:lpstr>Today’s Objectives</vt:lpstr>
      <vt:lpstr>What are you hoping to accomplish through this meeting?</vt:lpstr>
      <vt:lpstr>UC ANR Reopening Guidelines Q&amp;A with Brian Oatman</vt:lpstr>
      <vt:lpstr>CFHL, UC Guidance  for Resuming In-Person Activities</vt:lpstr>
      <vt:lpstr>Guidance for Resuming In-Person Programming</vt:lpstr>
      <vt:lpstr>Food Tastings and Recipe Demos </vt:lpstr>
      <vt:lpstr>Questions</vt:lpstr>
      <vt:lpstr>CFHL, UC Workgroups</vt:lpstr>
      <vt:lpstr>Continuing Workgroups</vt:lpstr>
      <vt:lpstr>Changing Workgroups</vt:lpstr>
      <vt:lpstr>New Workgroup</vt:lpstr>
      <vt:lpstr>Are we missing anything? </vt:lpstr>
      <vt:lpstr>Workgroup Roles &amp; Responsibilities</vt:lpstr>
      <vt:lpstr>Are there other roles we should specify? </vt:lpstr>
      <vt:lpstr>Work Plan Template</vt:lpstr>
      <vt:lpstr>What else needs to be included in the template to ensure the work plans are successful?</vt:lpstr>
      <vt:lpstr>Re-Opening Workgroups</vt:lpstr>
      <vt:lpstr>Program Check-In</vt:lpstr>
      <vt:lpstr>Since the last call, have you heard any updates from your partners regarding program implementation?</vt:lpstr>
      <vt:lpstr>What additional support can the State Office provide (or help to coordinate)?</vt:lpstr>
      <vt:lpstr>Questions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Jimenez</dc:creator>
  <cp:lastModifiedBy>CFHL, UC</cp:lastModifiedBy>
  <cp:revision>112</cp:revision>
  <dcterms:created xsi:type="dcterms:W3CDTF">2019-03-27T20:49:26Z</dcterms:created>
  <dcterms:modified xsi:type="dcterms:W3CDTF">2021-07-22T21:59:43Z</dcterms:modified>
</cp:coreProperties>
</file>